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0796090-AFC2-4625-A0A7-058A6167C01A}">
  <a:tblStyle styleId="{90796090-AFC2-4625-A0A7-058A6167C0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6be6fd24d5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6be6fd24d5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6be6fd24d5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6be6fd24d5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c646a115c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c646a115c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646a115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646a115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6be6fd24d5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6be6fd24d5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6be6fd24d5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6be6fd24d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 - Avery 2/18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6be6fd24d5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6be6fd24d5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6c87a8ae4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6c87a8ae4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6be6fd24d5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6be6fd24d5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6be6fd24d5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6be6fd24d5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6c80367d9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6c80367d9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f4d66f19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f4d66f19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cademicBdlg.jpg"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8344" y="155321"/>
            <a:ext cx="8747310" cy="484024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>
            <a:off x="198344" y="2028976"/>
            <a:ext cx="89100" cy="102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8856502" y="2028976"/>
            <a:ext cx="89100" cy="102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 txBox="1"/>
          <p:nvPr>
            <p:ph type="ctrTitle"/>
          </p:nvPr>
        </p:nvSpPr>
        <p:spPr>
          <a:xfrm>
            <a:off x="685800" y="2020492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Arial"/>
              <a:buNone/>
              <a:defRPr b="0" sz="5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1371600" y="3176543"/>
            <a:ext cx="64008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i="1" sz="2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" name="Google Shape;2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5832" y="614549"/>
            <a:ext cx="672336" cy="552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1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SCwall.psd" id="31" name="Google Shape;3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4954" y="156028"/>
            <a:ext cx="8754094" cy="4831443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795353" y="1570075"/>
            <a:ext cx="7553400" cy="2003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/>
          <p:nvPr/>
        </p:nvSpPr>
        <p:spPr>
          <a:xfrm>
            <a:off x="795353" y="2057193"/>
            <a:ext cx="96000" cy="102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"/>
          <p:cNvSpPr/>
          <p:nvPr/>
        </p:nvSpPr>
        <p:spPr>
          <a:xfrm>
            <a:off x="8252636" y="2068667"/>
            <a:ext cx="96000" cy="102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4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4"/>
          <p:cNvSpPr txBox="1"/>
          <p:nvPr>
            <p:ph type="title"/>
          </p:nvPr>
        </p:nvSpPr>
        <p:spPr>
          <a:xfrm>
            <a:off x="1124712" y="2154392"/>
            <a:ext cx="6894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00000"/>
              </a:buClr>
              <a:buSzPts val="3600"/>
              <a:buFont typeface="Arial"/>
              <a:buNone/>
              <a:defRPr b="0" i="0" sz="3600">
                <a:solidFill>
                  <a:srgbClr val="5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TAM-LogoBox.png" id="39" name="Google Shape;3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3351" y="1068447"/>
            <a:ext cx="977298" cy="977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/>
          <p:nvPr>
            <p:ph type="title"/>
          </p:nvPr>
        </p:nvSpPr>
        <p:spPr>
          <a:xfrm>
            <a:off x="722313" y="3305177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/>
          <p:nvPr>
            <p:ph type="title"/>
          </p:nvPr>
        </p:nvSpPr>
        <p:spPr>
          <a:xfrm>
            <a:off x="457200" y="79107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" type="body"/>
          </p:nvPr>
        </p:nvSpPr>
        <p:spPr>
          <a:xfrm>
            <a:off x="457200" y="1720517"/>
            <a:ext cx="40386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49" name="Google Shape;49;p6"/>
          <p:cNvSpPr txBox="1"/>
          <p:nvPr>
            <p:ph idx="2" type="body"/>
          </p:nvPr>
        </p:nvSpPr>
        <p:spPr>
          <a:xfrm>
            <a:off x="4648200" y="1720517"/>
            <a:ext cx="40386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/>
          <p:nvPr>
            <p:ph type="title"/>
          </p:nvPr>
        </p:nvSpPr>
        <p:spPr>
          <a:xfrm>
            <a:off x="457200" y="72502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" type="body"/>
          </p:nvPr>
        </p:nvSpPr>
        <p:spPr>
          <a:xfrm>
            <a:off x="457200" y="1730324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6" name="Google Shape;56;p7"/>
          <p:cNvSpPr txBox="1"/>
          <p:nvPr>
            <p:ph idx="2" type="body"/>
          </p:nvPr>
        </p:nvSpPr>
        <p:spPr>
          <a:xfrm>
            <a:off x="457200" y="2210146"/>
            <a:ext cx="4040100" cy="23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048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57" name="Google Shape;57;p7"/>
          <p:cNvSpPr txBox="1"/>
          <p:nvPr>
            <p:ph idx="3" type="body"/>
          </p:nvPr>
        </p:nvSpPr>
        <p:spPr>
          <a:xfrm>
            <a:off x="4645033" y="1730324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8" name="Google Shape;58;p7"/>
          <p:cNvSpPr txBox="1"/>
          <p:nvPr>
            <p:ph idx="4" type="body"/>
          </p:nvPr>
        </p:nvSpPr>
        <p:spPr>
          <a:xfrm>
            <a:off x="4645033" y="2210146"/>
            <a:ext cx="4041900" cy="23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048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59" name="Google Shape;59;p7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/>
          <p:nvPr>
            <p:ph type="title"/>
          </p:nvPr>
        </p:nvSpPr>
        <p:spPr>
          <a:xfrm>
            <a:off x="457208" y="878306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sz="1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" type="body"/>
          </p:nvPr>
        </p:nvSpPr>
        <p:spPr>
          <a:xfrm>
            <a:off x="3575050" y="878306"/>
            <a:ext cx="5111700" cy="3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 sz="1500"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457208" y="1804738"/>
            <a:ext cx="3008400" cy="27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70" name="Google Shape;70;p9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/>
          <p:nvPr>
            <p:ph type="title"/>
          </p:nvPr>
        </p:nvSpPr>
        <p:spPr>
          <a:xfrm>
            <a:off x="1792288" y="3600452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sz="1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0"/>
          <p:cNvSpPr/>
          <p:nvPr>
            <p:ph idx="2" type="pic"/>
          </p:nvPr>
        </p:nvSpPr>
        <p:spPr>
          <a:xfrm>
            <a:off x="1792288" y="830179"/>
            <a:ext cx="5486400" cy="27156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0"/>
          <p:cNvSpPr txBox="1"/>
          <p:nvPr>
            <p:ph idx="1" type="body"/>
          </p:nvPr>
        </p:nvSpPr>
        <p:spPr>
          <a:xfrm>
            <a:off x="1792288" y="4025507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77" name="Google Shape;77;p10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0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83088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756191"/>
            <a:ext cx="8229600" cy="28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" name="Google Shape;11;p1"/>
          <p:cNvCxnSpPr/>
          <p:nvPr/>
        </p:nvCxnSpPr>
        <p:spPr>
          <a:xfrm>
            <a:off x="152404" y="4931330"/>
            <a:ext cx="7050300" cy="0"/>
          </a:xfrm>
          <a:prstGeom prst="straightConnector1">
            <a:avLst/>
          </a:prstGeom>
          <a:noFill/>
          <a:ln cap="flat" cmpd="sng" w="12700">
            <a:solidFill>
              <a:srgbClr val="E4002B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2" name="Google Shape;12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87867" y="173873"/>
            <a:ext cx="8568268" cy="69472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/>
          <p:nvPr/>
        </p:nvSpPr>
        <p:spPr>
          <a:xfrm>
            <a:off x="287867" y="287335"/>
            <a:ext cx="90600" cy="43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Relationship Id="rId4" Type="http://schemas.openxmlformats.org/officeDocument/2006/relationships/image" Target="../media/image14.jpg"/><Relationship Id="rId5" Type="http://schemas.openxmlformats.org/officeDocument/2006/relationships/image" Target="../media/image1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Relationship Id="rId4" Type="http://schemas.openxmlformats.org/officeDocument/2006/relationships/image" Target="../media/image1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-aO5B5oCrKd6K5Q3ZMH8-Ht0nrGHkxNq/view" TargetMode="External"/><Relationship Id="rId4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/>
          <p:nvPr>
            <p:ph type="ctrTitle"/>
          </p:nvPr>
        </p:nvSpPr>
        <p:spPr>
          <a:xfrm>
            <a:off x="685800" y="2020492"/>
            <a:ext cx="7772400" cy="110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/>
              <a:t>Bray Team Week 9 Update</a:t>
            </a:r>
            <a:endParaRPr/>
          </a:p>
        </p:txBody>
      </p:sp>
      <p:sp>
        <p:nvSpPr>
          <p:cNvPr id="85" name="Google Shape;85;p11"/>
          <p:cNvSpPr txBox="1"/>
          <p:nvPr>
            <p:ph idx="1" type="subTitle"/>
          </p:nvPr>
        </p:nvSpPr>
        <p:spPr>
          <a:xfrm>
            <a:off x="1371600" y="3176543"/>
            <a:ext cx="6400800" cy="89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70000" lnSpcReduction="20000"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lang="en"/>
              <a:t>Avery Haynes, Locke Lehmann, Travis Carlson, Cody Sims, Zachary Walker, Michael Hager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lang="en"/>
              <a:t>3/25</a:t>
            </a:r>
            <a:r>
              <a:rPr lang="en"/>
              <a:t>/2024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Remaining Validation</a:t>
            </a:r>
            <a:endParaRPr/>
          </a:p>
        </p:txBody>
      </p:sp>
      <p:sp>
        <p:nvSpPr>
          <p:cNvPr id="150" name="Google Shape;150;p20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Print 2nd iteration of hall effect test rig.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Begin testing with potentiometer and electric motor.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Start measuring time and voltage to see if a correct estimate of torque can be made.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Complete epoxying and test strain gauges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pic>
        <p:nvPicPr>
          <p:cNvPr id="156" name="Google Shape;1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6001"/>
            <a:ext cx="8839200" cy="3452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6001"/>
            <a:ext cx="8839200" cy="3503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Week’s Deliverables</a:t>
            </a:r>
            <a:endParaRPr/>
          </a:p>
        </p:txBody>
      </p:sp>
      <p:graphicFrame>
        <p:nvGraphicFramePr>
          <p:cNvPr id="168" name="Google Shape;168;p23"/>
          <p:cNvGraphicFramePr/>
          <p:nvPr/>
        </p:nvGraphicFramePr>
        <p:xfrm>
          <a:off x="315300" y="93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{90796090-AFC2-4625-A0A7-058A6167C01A}</a:tableStyleId>
              </a:tblPr>
              <a:tblGrid>
                <a:gridCol w="2128350"/>
                <a:gridCol w="2128350"/>
                <a:gridCol w="2128350"/>
                <a:gridCol w="2128350"/>
              </a:tblGrid>
              <a:tr h="42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Tasks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Lead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Percentage Done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Notes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2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Begin potentiometer validation testing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Avery/Michael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69138"/>
                          </a:solidFill>
                        </a:rPr>
                        <a:t>50%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69138"/>
                          </a:solidFill>
                        </a:rPr>
                        <a:t>Ready for testing.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Strain Gauge Measurement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Avery/ Michael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69138"/>
                          </a:solidFill>
                        </a:rPr>
                        <a:t>0%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69138"/>
                          </a:solidFill>
                        </a:rPr>
                        <a:t>Researching if any addtl. Parts needed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Test motor system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Cody/Travis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69138"/>
                          </a:solidFill>
                        </a:rPr>
                        <a:t>50%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69138"/>
                          </a:solidFill>
                        </a:rPr>
                        <a:t>Motor mounted into the stem of the actuator and wired to DAQ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Implement strain gauges into stop bolts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Zack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69138"/>
                          </a:solidFill>
                        </a:rPr>
                        <a:t>50%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E69138"/>
                          </a:solidFill>
                        </a:rPr>
                        <a:t>Doing so tomorrow.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Prep Hall effect sensor Test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Locke/Travis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69138"/>
                          </a:solidFill>
                        </a:rPr>
                        <a:t>25%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69138"/>
                          </a:solidFill>
                        </a:rPr>
                        <a:t>Made design, received sensor, must print test rig using new circuit board.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</a:t>
            </a:r>
            <a:r>
              <a:rPr lang="en"/>
              <a:t> Deliverables</a:t>
            </a:r>
            <a:endParaRPr/>
          </a:p>
        </p:txBody>
      </p:sp>
      <p:graphicFrame>
        <p:nvGraphicFramePr>
          <p:cNvPr id="91" name="Google Shape;91;p12"/>
          <p:cNvGraphicFramePr/>
          <p:nvPr/>
        </p:nvGraphicFramePr>
        <p:xfrm>
          <a:off x="315300" y="999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{90796090-AFC2-4625-A0A7-058A6167C01A}</a:tableStyleId>
              </a:tblPr>
              <a:tblGrid>
                <a:gridCol w="2128350"/>
                <a:gridCol w="2128350"/>
                <a:gridCol w="2128350"/>
                <a:gridCol w="2128350"/>
              </a:tblGrid>
              <a:tr h="443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Tasks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Lead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Percentage Done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Notes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  <a:tr h="476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Begin potentiometer validation testing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Avery/Michael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69138"/>
                          </a:solidFill>
                        </a:rPr>
                        <a:t>5</a:t>
                      </a:r>
                      <a:r>
                        <a:rPr lang="en" sz="1200">
                          <a:solidFill>
                            <a:srgbClr val="E69138"/>
                          </a:solidFill>
                        </a:rPr>
                        <a:t>0%</a:t>
                      </a:r>
                      <a:endParaRPr sz="1200"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69138"/>
                          </a:solidFill>
                        </a:rPr>
                        <a:t>Ready for testing.</a:t>
                      </a:r>
                      <a:endParaRPr sz="1200"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Test motor system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Cody/Travis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69138"/>
                          </a:solidFill>
                        </a:rPr>
                        <a:t>50%</a:t>
                      </a:r>
                      <a:endParaRPr sz="1200"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69138"/>
                          </a:solidFill>
                        </a:rPr>
                        <a:t>Motor mounted into the stem of the </a:t>
                      </a:r>
                      <a:r>
                        <a:rPr lang="en" sz="1200">
                          <a:solidFill>
                            <a:srgbClr val="E69138"/>
                          </a:solidFill>
                        </a:rPr>
                        <a:t>actuator and wired to DAQ</a:t>
                      </a:r>
                      <a:endParaRPr sz="1200"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Implement strain gauges into stop bolts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Zack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69138"/>
                          </a:solidFill>
                        </a:rPr>
                        <a:t>50</a:t>
                      </a:r>
                      <a:r>
                        <a:rPr lang="en" sz="1200">
                          <a:solidFill>
                            <a:srgbClr val="E69138"/>
                          </a:solidFill>
                        </a:rPr>
                        <a:t>%</a:t>
                      </a:r>
                      <a:endParaRPr sz="1200"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E69138"/>
                          </a:solidFill>
                        </a:rPr>
                        <a:t>Made bolt holder, epoxying tomorrow</a:t>
                      </a:r>
                      <a:r>
                        <a:rPr lang="en" sz="1200">
                          <a:solidFill>
                            <a:srgbClr val="E69138"/>
                          </a:solidFill>
                        </a:rPr>
                        <a:t>.</a:t>
                      </a:r>
                      <a:endParaRPr sz="1200"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Prep 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Hall effect sensor Test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Locke/Travis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69138"/>
                          </a:solidFill>
                        </a:rPr>
                        <a:t>25%</a:t>
                      </a:r>
                      <a:endParaRPr sz="1200"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69138"/>
                          </a:solidFill>
                        </a:rPr>
                        <a:t>Made design, received sensor, must print test rig using new circuit board.</a:t>
                      </a:r>
                      <a:endParaRPr sz="1200"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Build frame for valve and actuator and motor mount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Cody/Travis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AA84F"/>
                          </a:solidFill>
                        </a:rPr>
                        <a:t>100</a:t>
                      </a:r>
                      <a:r>
                        <a:rPr lang="en" sz="1200">
                          <a:solidFill>
                            <a:srgbClr val="6AA84F"/>
                          </a:solidFill>
                        </a:rPr>
                        <a:t>%</a:t>
                      </a:r>
                      <a:endParaRPr sz="1200"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AA84F"/>
                          </a:solidFill>
                        </a:rPr>
                        <a:t>Completed.</a:t>
                      </a:r>
                      <a:endParaRPr sz="1200"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Purchasing Updates</a:t>
            </a:r>
            <a:endParaRPr/>
          </a:p>
        </p:txBody>
      </p:sp>
      <p:sp>
        <p:nvSpPr>
          <p:cNvPr id="97" name="Google Shape;97;p13"/>
          <p:cNvSpPr txBox="1"/>
          <p:nvPr>
            <p:ph idx="1" type="body"/>
          </p:nvPr>
        </p:nvSpPr>
        <p:spPr>
          <a:xfrm>
            <a:off x="457200" y="1109125"/>
            <a:ext cx="35712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Purchased materials for building testing rigs from Home Depot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Budget Update: $930.69 spent (out of $3,803 approved)</a:t>
            </a:r>
            <a:endParaRPr b="1" sz="1600"/>
          </a:p>
        </p:txBody>
      </p:sp>
      <p:pic>
        <p:nvPicPr>
          <p:cNvPr id="98" name="Google Shape;9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400" y="1379201"/>
            <a:ext cx="4810802" cy="2385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Strain Gauges</a:t>
            </a:r>
            <a:endParaRPr/>
          </a:p>
        </p:txBody>
      </p:sp>
      <p:sp>
        <p:nvSpPr>
          <p:cNvPr id="104" name="Google Shape;104;p14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Need to figure out how to connect with Raspberry Pi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Epoxying reservation made for Tuesday at common labs</a:t>
            </a:r>
            <a:endParaRPr sz="2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105" name="Google Shape;105;p14"/>
          <p:cNvPicPr preferRelativeResize="0"/>
          <p:nvPr/>
        </p:nvPicPr>
        <p:blipFill rotWithShape="1">
          <a:blip r:embed="rId3">
            <a:alphaModFix/>
          </a:blip>
          <a:srcRect b="34912" l="9418" r="28206" t="33387"/>
          <a:stretch/>
        </p:blipFill>
        <p:spPr>
          <a:xfrm>
            <a:off x="401350" y="2612075"/>
            <a:ext cx="2638034" cy="1630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4275" y="2045662"/>
            <a:ext cx="2101376" cy="276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/>
          <p:cNvPicPr preferRelativeResize="0"/>
          <p:nvPr/>
        </p:nvPicPr>
        <p:blipFill rotWithShape="1">
          <a:blip r:embed="rId5">
            <a:alphaModFix/>
          </a:blip>
          <a:srcRect b="25374" l="0" r="0" t="20899"/>
          <a:stretch/>
        </p:blipFill>
        <p:spPr>
          <a:xfrm>
            <a:off x="3250615" y="2313973"/>
            <a:ext cx="3282417" cy="222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PPE and epoxy supplies</a:t>
            </a:r>
            <a:endParaRPr/>
          </a:p>
        </p:txBody>
      </p:sp>
      <p:sp>
        <p:nvSpPr>
          <p:cNvPr id="113" name="Google Shape;113;p15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Have Gloves and </a:t>
            </a:r>
            <a:r>
              <a:rPr lang="en"/>
              <a:t>goggles</a:t>
            </a:r>
            <a:r>
              <a:rPr lang="en"/>
              <a:t> to </a:t>
            </a:r>
            <a:r>
              <a:rPr lang="en"/>
              <a:t>epoxy</a:t>
            </a:r>
            <a:r>
              <a:rPr lang="en"/>
              <a:t> with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Have 1&amp;2 mL serological </a:t>
            </a:r>
            <a:r>
              <a:rPr lang="en"/>
              <a:t>pipettes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Have a fast release pipette pump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Will complete the epoxy in the fume hood using the bolt holder made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After epoxy is applied will cure in oven at 140 𝇈F for 3 hours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Hall effect sensor testing apparatus</a:t>
            </a:r>
            <a:endParaRPr sz="2500"/>
          </a:p>
        </p:txBody>
      </p:sp>
      <p:sp>
        <p:nvSpPr>
          <p:cNvPr id="119" name="Google Shape;119;p16"/>
          <p:cNvSpPr txBox="1"/>
          <p:nvPr>
            <p:ph idx="1" type="body"/>
          </p:nvPr>
        </p:nvSpPr>
        <p:spPr>
          <a:xfrm>
            <a:off x="457200" y="1109125"/>
            <a:ext cx="40662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Modeled new frame with actual measurements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Added the shaft to only rotate 90 degrees to collect accurate measurements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" sz="2000"/>
              <a:t>Will submit print request today and hopefully test this week if printed fast enough</a:t>
            </a:r>
            <a:endParaRPr sz="2000"/>
          </a:p>
        </p:txBody>
      </p:sp>
      <p:pic>
        <p:nvPicPr>
          <p:cNvPr id="120" name="Google Shape;12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900" y="849781"/>
            <a:ext cx="2456725" cy="2096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9975" y="2976524"/>
            <a:ext cx="2456725" cy="198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Valve/Actuator Frame</a:t>
            </a:r>
            <a:endParaRPr/>
          </a:p>
        </p:txBody>
      </p:sp>
      <p:sp>
        <p:nvSpPr>
          <p:cNvPr id="127" name="Google Shape;127;p17"/>
          <p:cNvSpPr txBox="1"/>
          <p:nvPr>
            <p:ph idx="1" type="body"/>
          </p:nvPr>
        </p:nvSpPr>
        <p:spPr>
          <a:xfrm>
            <a:off x="457200" y="1109125"/>
            <a:ext cx="3951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Frame set up and air connected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Actuators can be switched out for testing position/torque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675" y="1271725"/>
            <a:ext cx="2691149" cy="3322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 rotWithShape="1">
          <a:blip r:embed="rId4">
            <a:alphaModFix/>
          </a:blip>
          <a:srcRect b="0" l="20985" r="8547" t="0"/>
          <a:stretch/>
        </p:blipFill>
        <p:spPr>
          <a:xfrm>
            <a:off x="7074430" y="1271725"/>
            <a:ext cx="1890545" cy="3322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Firing the Actuator</a:t>
            </a:r>
            <a:endParaRPr/>
          </a:p>
        </p:txBody>
      </p:sp>
      <p:sp>
        <p:nvSpPr>
          <p:cNvPr id="135" name="Google Shape;135;p18"/>
          <p:cNvSpPr txBox="1"/>
          <p:nvPr>
            <p:ph idx="1" type="body"/>
          </p:nvPr>
        </p:nvSpPr>
        <p:spPr>
          <a:xfrm>
            <a:off x="457200" y="1109125"/>
            <a:ext cx="46899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Actuator fired in one direction, does not reverse direction (Will consult with Bray - likely because of no springs)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This week we can test and get data from electric motor and potentiometer, and possibly strain gauges if all goes well with epoxying</a:t>
            </a:r>
            <a:endParaRPr/>
          </a:p>
        </p:txBody>
      </p:sp>
      <p:pic>
        <p:nvPicPr>
          <p:cNvPr id="136" name="Google Shape;136;p18" title="IMG_2470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3674" y="268725"/>
            <a:ext cx="2590900" cy="4606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Actuator</a:t>
            </a:r>
            <a:endParaRPr/>
          </a:p>
        </p:txBody>
      </p:sp>
      <p:sp>
        <p:nvSpPr>
          <p:cNvPr id="142" name="Google Shape;142;p19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6175" y="1169521"/>
            <a:ext cx="4365451" cy="3364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 rotWithShape="1">
          <a:blip r:embed="rId4">
            <a:alphaModFix/>
          </a:blip>
          <a:srcRect b="25633" l="0" r="0" t="16891"/>
          <a:stretch/>
        </p:blipFill>
        <p:spPr>
          <a:xfrm>
            <a:off x="457200" y="1373738"/>
            <a:ext cx="3857626" cy="295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